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76" r:id="rId9"/>
    <p:sldId id="277" r:id="rId10"/>
    <p:sldId id="278" r:id="rId11"/>
    <p:sldId id="279" r:id="rId12"/>
    <p:sldId id="262" r:id="rId13"/>
    <p:sldId id="273" r:id="rId14"/>
    <p:sldId id="263" r:id="rId15"/>
    <p:sldId id="269" r:id="rId16"/>
    <p:sldId id="271" r:id="rId17"/>
    <p:sldId id="274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67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5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0944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33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676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37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08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14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7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887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46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9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5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0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14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91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7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21B6E9A-7A41-4D4F-ACDF-D9E45EDBD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332511"/>
            <a:ext cx="7766936" cy="3034983"/>
          </a:xfrm>
        </p:spPr>
        <p:txBody>
          <a:bodyPr/>
          <a:lstStyle/>
          <a:p>
            <a:pPr algn="ctr"/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sz="4800" dirty="0">
                <a:solidFill>
                  <a:schemeClr val="tx1"/>
                </a:solidFill>
              </a:rPr>
              <a:t>Resortowy program rozwoju instytucji opieki nad dziećmi do lat 3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Maluch+2021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621B6E9A-7A41-4D4F-ACDF-D9E45EDBDE53}"/>
              </a:ext>
            </a:extLst>
          </p:cNvPr>
          <p:cNvSpPr txBox="1">
            <a:spLocks/>
          </p:cNvSpPr>
          <p:nvPr/>
        </p:nvSpPr>
        <p:spPr>
          <a:xfrm>
            <a:off x="1659466" y="5079076"/>
            <a:ext cx="8257617" cy="10224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br>
              <a:rPr lang="pl-PL" dirty="0">
                <a:solidFill>
                  <a:schemeClr val="tx1"/>
                </a:solidFill>
              </a:rPr>
            </a:br>
            <a:br>
              <a:rPr lang="pl-PL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</a:rPr>
              <a:t>Wydział Infrastruktury i Rozwoju </a:t>
            </a:r>
          </a:p>
          <a:p>
            <a:pPr algn="ctr"/>
            <a:r>
              <a:rPr lang="pl-PL" sz="1800" dirty="0">
                <a:solidFill>
                  <a:schemeClr val="tx1"/>
                </a:solidFill>
              </a:rPr>
              <a:t>Świętokrzyski Urząd Wojewódzki</a:t>
            </a:r>
          </a:p>
          <a:p>
            <a:pPr algn="ctr"/>
            <a:r>
              <a:rPr lang="pl-PL" sz="1800" dirty="0">
                <a:solidFill>
                  <a:schemeClr val="tx1"/>
                </a:solidFill>
              </a:rPr>
              <a:t> Kielce, 13.08.2020 r.</a:t>
            </a:r>
            <a:endParaRPr lang="pl-PL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836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AD9567-FEBC-4B0F-97BF-B8E9BE32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938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W</a:t>
            </a:r>
            <a:r>
              <a:rPr lang="x-none" b="1" dirty="0">
                <a:solidFill>
                  <a:schemeClr val="accent2">
                    <a:lumMod val="50000"/>
                  </a:schemeClr>
                </a:solidFill>
              </a:rPr>
              <a:t>ysokość dofinansowania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BF9C63-2BBC-4EB4-A2CD-968E2889E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2545"/>
            <a:ext cx="8596668" cy="4378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u="sng" dirty="0"/>
              <a:t>MODUŁ 3</a:t>
            </a:r>
            <a:endParaRPr lang="pl-PL" sz="2200" dirty="0"/>
          </a:p>
          <a:p>
            <a:pPr lvl="0"/>
            <a:r>
              <a:rPr lang="pl-PL" sz="2200" dirty="0"/>
              <a:t>w przypadku tworzenia nowych miejsc opieki:</a:t>
            </a:r>
          </a:p>
          <a:p>
            <a:pPr lvl="1"/>
            <a:r>
              <a:rPr lang="pl-PL" sz="2200" dirty="0"/>
              <a:t>nie więcej niż 10 000 zł na 1 nowo tworzone miejsce </a:t>
            </a:r>
            <a:br>
              <a:rPr lang="pl-PL" sz="2200" dirty="0"/>
            </a:br>
            <a:r>
              <a:rPr lang="pl-PL" sz="2200" dirty="0"/>
              <a:t>w żłobku lub klubie dziecięcym,</a:t>
            </a:r>
          </a:p>
          <a:p>
            <a:pPr lvl="1"/>
            <a:r>
              <a:rPr lang="pl-PL" sz="2200" dirty="0"/>
              <a:t>nie więcej niż 5 000 zł na 1 nowo tworzone miejsce </a:t>
            </a:r>
            <a:br>
              <a:rPr lang="pl-PL" sz="2200" dirty="0"/>
            </a:br>
            <a:r>
              <a:rPr lang="pl-PL" sz="2200" dirty="0"/>
              <a:t>u dziennego opiekuna;</a:t>
            </a:r>
          </a:p>
          <a:p>
            <a:pPr lvl="0" algn="just"/>
            <a:r>
              <a:rPr lang="pl-PL" sz="2200" dirty="0"/>
              <a:t>w przypadku wydatków na funkcjonowanie miejsc </a:t>
            </a:r>
            <a:r>
              <a:rPr lang="pl-PL" sz="2200" dirty="0">
                <a:sym typeface="Symbol" panose="05050102010706020507" pitchFamily="18" charset="2"/>
              </a:rPr>
              <a:t></a:t>
            </a:r>
            <a:r>
              <a:rPr lang="pl-PL" sz="2200" dirty="0"/>
              <a:t> kwota dofinansowania zostanie określona na etapie rozstrzygnięcia konkursu, przy czym w przypadku miejsc dla dzieci niepełnosprawnych lub wymagających szczególnej opieki – </a:t>
            </a:r>
            <a:br>
              <a:rPr lang="pl-PL" sz="2200" dirty="0"/>
            </a:br>
            <a:r>
              <a:rPr lang="pl-PL" sz="2200" dirty="0"/>
              <a:t>ww. kwota zostanie odpowiednio zwiększona.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445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3BE84D-50C2-48E6-B19F-CB54E6655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W</a:t>
            </a:r>
            <a:r>
              <a:rPr lang="x-none" b="1" dirty="0">
                <a:solidFill>
                  <a:schemeClr val="accent2">
                    <a:lumMod val="50000"/>
                  </a:schemeClr>
                </a:solidFill>
              </a:rPr>
              <a:t>ysokość dofinansowania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A6137A-50B1-461E-9DAA-EA12E40DC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446" y="2445814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u="sng" dirty="0"/>
              <a:t>MODUŁ 2 </a:t>
            </a:r>
            <a:r>
              <a:rPr lang="pl-PL" sz="2400" b="1" dirty="0"/>
              <a:t>oraz </a:t>
            </a:r>
            <a:r>
              <a:rPr lang="pl-PL" sz="2400" b="1" u="sng" dirty="0"/>
              <a:t>MODUŁ 4</a:t>
            </a:r>
            <a:endParaRPr lang="pl-PL" sz="2400" dirty="0"/>
          </a:p>
          <a:p>
            <a:pPr lvl="0" algn="just"/>
            <a:r>
              <a:rPr lang="pl-PL" sz="2400" dirty="0"/>
              <a:t>kwota dofinansowania zostanie określona na etapie rozstrzygnięcia konkursu, przy czym w przypadku miejsc dla dzieci niepełnosprawnych lub wymagających szczególnej opieki – ww. kwota zostanie odpowiednio zwiększona.  </a:t>
            </a:r>
          </a:p>
        </p:txBody>
      </p:sp>
    </p:spTree>
    <p:extLst>
      <p:ext uri="{BB962C8B-B14F-4D97-AF65-F5344CB8AC3E}">
        <p14:creationId xmlns:p14="http://schemas.microsoft.com/office/powerpoint/2010/main" val="117101007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F89E1D4D-EEAD-41DE-A1BD-2A204D01D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549" y="555770"/>
            <a:ext cx="8932343" cy="5629013"/>
          </a:xfrm>
        </p:spPr>
      </p:pic>
    </p:spTree>
    <p:extLst>
      <p:ext uri="{BB962C8B-B14F-4D97-AF65-F5344CB8AC3E}">
        <p14:creationId xmlns:p14="http://schemas.microsoft.com/office/powerpoint/2010/main" val="70915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5347D4-8037-4E84-B912-8C808B10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201" y="440843"/>
            <a:ext cx="8596668" cy="914579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Termin składania ofert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253E38-367F-4D5E-9E07-9DC5001B7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481" y="1501278"/>
            <a:ext cx="8282108" cy="16660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/>
              <a:t>- w ramach modułu 1 oferty można składać w okresie od </a:t>
            </a:r>
            <a:br>
              <a:rPr lang="pl-PL" sz="2000" dirty="0"/>
            </a:br>
            <a:r>
              <a:rPr lang="pl-PL" sz="2000" b="1" dirty="0"/>
              <a:t>7 września do 16 października 2020 r., </a:t>
            </a:r>
          </a:p>
          <a:p>
            <a:pPr marL="0" indent="0" algn="just">
              <a:buNone/>
            </a:pPr>
            <a:r>
              <a:rPr lang="pl-PL" sz="2000" dirty="0"/>
              <a:t>- w ramach modułów 2,3 oraz 4 w okresie </a:t>
            </a:r>
            <a:r>
              <a:rPr lang="pl-PL" sz="2000" b="1" dirty="0"/>
              <a:t>od 7 września do 6 listopada 2020 r.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BD532061-BDAC-4B1B-AED6-523942FBFDE3}"/>
              </a:ext>
            </a:extLst>
          </p:cNvPr>
          <p:cNvSpPr/>
          <p:nvPr/>
        </p:nvSpPr>
        <p:spPr>
          <a:xfrm>
            <a:off x="2304161" y="3167300"/>
            <a:ext cx="58002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600" dirty="0">
                <a:solidFill>
                  <a:srgbClr val="2E83C3">
                    <a:lumMod val="50000"/>
                  </a:srgbClr>
                </a:solidFill>
                <a:ea typeface="+mj-ea"/>
                <a:cs typeface="+mj-cs"/>
              </a:rPr>
              <a:t>Termin ogłoszenia wyników</a:t>
            </a: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ACEE3057-A281-4445-B8AB-EB7B40D79010}"/>
              </a:ext>
            </a:extLst>
          </p:cNvPr>
          <p:cNvSpPr txBox="1"/>
          <p:nvPr/>
        </p:nvSpPr>
        <p:spPr>
          <a:xfrm>
            <a:off x="821481" y="4325064"/>
            <a:ext cx="6191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27 listopada 2020 r. </a:t>
            </a:r>
            <a:r>
              <a:rPr lang="pl-PL" sz="2000" dirty="0"/>
              <a:t>dla modułu 1</a:t>
            </a:r>
          </a:p>
          <a:p>
            <a:endParaRPr lang="pl-PL" sz="2000" dirty="0"/>
          </a:p>
          <a:p>
            <a:r>
              <a:rPr lang="pl-PL" sz="2000" b="1" dirty="0"/>
              <a:t>15 stycznia 2021 r. </a:t>
            </a:r>
            <a:r>
              <a:rPr lang="pl-PL" sz="2000" dirty="0"/>
              <a:t>dla modułu 2,3 i 4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36A4A8D8-1429-4FCA-8954-30268C4AE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8697" y="3714596"/>
            <a:ext cx="5103303" cy="31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922141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E70BF7-D1F8-4A8A-8390-F03886EFB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0095"/>
            <a:ext cx="8596668" cy="820189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Zasady składania ofert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3142AE-C6A9-4FF7-88F9-E1942CAFF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33" y="1674027"/>
            <a:ext cx="8596668" cy="4128257"/>
          </a:xfrm>
        </p:spPr>
        <p:txBody>
          <a:bodyPr>
            <a:normAutofit/>
          </a:bodyPr>
          <a:lstStyle/>
          <a:p>
            <a:pPr lvl="0" algn="just"/>
            <a:r>
              <a:rPr lang="x-none" sz="2200" dirty="0"/>
              <a:t>Oferty należy składać </a:t>
            </a:r>
            <a:r>
              <a:rPr lang="x-none" sz="2200" u="sng" dirty="0"/>
              <a:t>wyłącznie</a:t>
            </a:r>
            <a:r>
              <a:rPr lang="x-none" sz="2200" dirty="0"/>
              <a:t> na formularzach, których wzory stanowią załączniki</a:t>
            </a:r>
            <a:r>
              <a:rPr lang="pl-PL" sz="2200" dirty="0"/>
              <a:t>: </a:t>
            </a:r>
            <a:r>
              <a:rPr lang="x-none" sz="2200" dirty="0"/>
              <a:t>1</a:t>
            </a:r>
            <a:r>
              <a:rPr lang="pl-PL" sz="2200" dirty="0"/>
              <a:t>a</a:t>
            </a:r>
            <a:r>
              <a:rPr lang="x-none" sz="2200" dirty="0"/>
              <a:t> (dla modułu 1</a:t>
            </a:r>
            <a:r>
              <a:rPr lang="pl-PL" sz="2200" dirty="0"/>
              <a:t>a</a:t>
            </a:r>
            <a:r>
              <a:rPr lang="x-none" sz="2200" dirty="0"/>
              <a:t>), </a:t>
            </a:r>
            <a:r>
              <a:rPr lang="pl-PL" sz="2200" dirty="0"/>
              <a:t>b (dla modułu 1), </a:t>
            </a:r>
            <a:r>
              <a:rPr lang="x-none" sz="2200" dirty="0"/>
              <a:t>2 (dla modułu 2), 3 (dla modułu 3</a:t>
            </a:r>
            <a:r>
              <a:rPr lang="pl-PL" sz="2200" dirty="0"/>
              <a:t>),4 (dla modułu 4). </a:t>
            </a:r>
          </a:p>
          <a:p>
            <a:pPr lvl="0" algn="just"/>
            <a:r>
              <a:rPr lang="pl-PL" sz="2200" dirty="0"/>
              <a:t>Dokumenty składa się w formie papierowej lub w formie elektronicznej za pośrednictwem platformy </a:t>
            </a:r>
            <a:r>
              <a:rPr lang="pl-PL" sz="2200" dirty="0" err="1"/>
              <a:t>ePUAP</a:t>
            </a:r>
            <a:r>
              <a:rPr lang="pl-PL" sz="2200" dirty="0"/>
              <a:t>.</a:t>
            </a:r>
          </a:p>
          <a:p>
            <a:pPr lvl="0" algn="just"/>
            <a:r>
              <a:rPr lang="pl-PL" sz="2200" dirty="0"/>
              <a:t>Korespondencję należy nadsyłać z dopiskiem w tytule „Oferta na konkurs „MALUCH+” 2021”.</a:t>
            </a:r>
          </a:p>
          <a:p>
            <a:pPr lvl="0" algn="just"/>
            <a:r>
              <a:rPr lang="pl-PL" sz="2200" dirty="0"/>
              <a:t>Wszystkie załączniki do oferty zostaną zamieszczone na stronie Świętokrzyskiego Urzędu Wojewódzkiego w zakładce „Maluch+” </a:t>
            </a:r>
            <a:r>
              <a:rPr lang="pl-PL" sz="2200" b="1" dirty="0"/>
              <a:t>do 6 września br. 2020</a:t>
            </a:r>
            <a:r>
              <a:rPr lang="pl-PL" sz="2200" dirty="0"/>
              <a:t>.</a:t>
            </a:r>
          </a:p>
          <a:p>
            <a:pPr marL="900000" lvl="2">
              <a:buFont typeface="Wingdings" panose="05000000000000000000" pitchFamily="2" charset="2"/>
              <a:buChar char="v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857300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E8A349-9601-446F-90BF-70CE6D958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320" y="312149"/>
            <a:ext cx="8211233" cy="604592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pl-PL" sz="2000" dirty="0"/>
              <a:t>UWAGA! W module 3 (w części dotyczącej funkcjonowania) i 4, dofinansowanie przeznaczone jest na obniżenie miesięcznych opłat za pobyt (bez wyżywienia) ponoszonych przez rodziców. </a:t>
            </a:r>
          </a:p>
          <a:p>
            <a:pPr marL="0" indent="0" algn="just">
              <a:buNone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000" dirty="0"/>
              <a:t>UWAGA! Dofinansowanie może stanowić nie więcej niż 80% wartości kosztów realizacji zadania polegającego na tworzeniu nowych miejsc opieki i nie więcej niż 80% wartości kosztów realizacji zadania polegającego na funkcjonowaniu miejsc opieki lub nie więcej niż 80% miesięcznych opłat za pobyt ponoszonych przez rodziców (moduł 3 - w części dotyczącej funkcjonowania </a:t>
            </a:r>
            <a:br>
              <a:rPr lang="pl-PL" sz="2000" dirty="0"/>
            </a:br>
            <a:r>
              <a:rPr lang="pl-PL" sz="2000" dirty="0"/>
              <a:t>i 4).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pl-PL" sz="20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pl-PL" sz="2000" dirty="0"/>
              <a:t>UWAGA! W przypadku oferty uwzględniającej funkcjonowanie </a:t>
            </a:r>
            <a:br>
              <a:rPr lang="pl-PL" sz="2000" dirty="0"/>
            </a:br>
            <a:r>
              <a:rPr lang="pl-PL" sz="2000" dirty="0"/>
              <a:t>w 2021 r. miejsc dla dzieci niepełnosprawnych lub wymagających szczególnej opieki, </a:t>
            </a:r>
            <a:r>
              <a:rPr lang="pl-PL" sz="2000" b="1" dirty="0"/>
              <a:t>warunkiem otrzymania i wypłaty dofinansowania na ich funkcjonowanie jest ich faktyczne obsadzenie</a:t>
            </a:r>
            <a:r>
              <a:rPr lang="pl-PL" sz="2000" dirty="0"/>
              <a:t>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880608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0A9549-B3BE-4C26-9B6F-AFC33F86A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5775"/>
            <a:ext cx="8596668" cy="1320800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Realizacja zadania informacje ogólne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7D8F81-3340-4428-8FD0-D320EC8A2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26437"/>
            <a:ext cx="8932179" cy="583156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Dofinansowanie inwestycji odbywa się na zasadzie refundacji, zaś dofinansowanie na funkcjonowanie na zasadzie zaliczki;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Rozliczając zadanie należy stosować się do Instrukcji do wypełniania wniosków o płatność;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Do wniosków i rozliczeń należy przedstawiać tylko dokumenty wymienione w w/w Instrukcji…;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Za kwalifikowalne uznaje się koszty / wydatki zgodne z Programem (pkt 5.5) i Kalkulacją kosztów za okres od 01.01.2021r. do 31.12.2021r. dotyczące tego okresu i w tym okresie poniesione;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Ostateczną decyzję w sprawie kwalifikowalności kosztów / wydatków podejmuje Wojewoda;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Rozliczenia z rodzicami (opłaty rodziców, zwroty dotacji przysługującej rodzicom) mogą być dokonywane tylko w formie bezgotówkowej;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000" dirty="0"/>
              <a:t>W przypadku dokonywania zwrotu środków rodzicom należy ich dokonać w terminie 5 dni roboczych od otrzymania środków od Wojewody.</a:t>
            </a:r>
          </a:p>
        </p:txBody>
      </p:sp>
    </p:spTree>
    <p:extLst>
      <p:ext uri="{BB962C8B-B14F-4D97-AF65-F5344CB8AC3E}">
        <p14:creationId xmlns:p14="http://schemas.microsoft.com/office/powerpoint/2010/main" val="415793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84E96E-455F-4F10-9E57-B706D5CE0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40575"/>
            <a:ext cx="8596668" cy="972589"/>
          </a:xfrm>
        </p:spPr>
        <p:txBody>
          <a:bodyPr/>
          <a:lstStyle/>
          <a:p>
            <a:pPr algn="ctr"/>
            <a:r>
              <a:rPr lang="pl-PL" dirty="0">
                <a:solidFill>
                  <a:srgbClr val="002060"/>
                </a:solidFill>
              </a:rPr>
              <a:t>Beneficjenci w 2020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246364-7538-4529-952C-DE4FAD4BB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797"/>
            <a:ext cx="8782550" cy="4345566"/>
          </a:xfrm>
        </p:spPr>
        <p:txBody>
          <a:bodyPr>
            <a:normAutofit/>
          </a:bodyPr>
          <a:lstStyle/>
          <a:p>
            <a:r>
              <a:rPr lang="pl-PL" sz="2000" dirty="0"/>
              <a:t>Moduł 1</a:t>
            </a:r>
          </a:p>
          <a:p>
            <a:pPr marL="400050" lvl="1" indent="0">
              <a:buNone/>
            </a:pPr>
            <a:r>
              <a:rPr lang="pl-PL" sz="2000" b="1" dirty="0"/>
              <a:t>7 podmiotów</a:t>
            </a:r>
            <a:r>
              <a:rPr lang="pl-PL" sz="2000" dirty="0"/>
              <a:t>, kwota dofinansowania: </a:t>
            </a:r>
            <a:r>
              <a:rPr lang="pl-PL" sz="2000" b="1" dirty="0"/>
              <a:t>7 587 532,63 </a:t>
            </a:r>
            <a:r>
              <a:rPr lang="pl-PL" sz="2000" dirty="0"/>
              <a:t>zł </a:t>
            </a:r>
          </a:p>
          <a:p>
            <a:r>
              <a:rPr lang="pl-PL" sz="2000" dirty="0"/>
              <a:t>Moduł 2</a:t>
            </a:r>
          </a:p>
          <a:p>
            <a:pPr marL="457200" lvl="1" indent="0">
              <a:buNone/>
            </a:pPr>
            <a:r>
              <a:rPr lang="pl-PL" sz="2000" b="1" dirty="0"/>
              <a:t>32 podmioty</a:t>
            </a:r>
            <a:r>
              <a:rPr lang="pl-PL" sz="2000" dirty="0"/>
              <a:t>, kwota dofinansowania: </a:t>
            </a:r>
            <a:r>
              <a:rPr lang="pl-PL" sz="2000" b="1" dirty="0"/>
              <a:t>2 125 800,00 </a:t>
            </a:r>
            <a:r>
              <a:rPr lang="pl-PL" sz="2000" dirty="0"/>
              <a:t>zł </a:t>
            </a:r>
          </a:p>
          <a:p>
            <a:r>
              <a:rPr lang="pl-PL" sz="2000" dirty="0"/>
              <a:t>Moduł 3</a:t>
            </a:r>
          </a:p>
          <a:p>
            <a:pPr marL="400050" lvl="1" indent="0">
              <a:buNone/>
            </a:pPr>
            <a:r>
              <a:rPr lang="pl-PL" sz="2000" b="1" dirty="0"/>
              <a:t>4 podmioty</a:t>
            </a:r>
            <a:r>
              <a:rPr lang="pl-PL" sz="2000" dirty="0"/>
              <a:t>, kwota dofinansowania: </a:t>
            </a:r>
            <a:r>
              <a:rPr lang="pl-PL" sz="2000" b="1" dirty="0"/>
              <a:t>1 096 120,00 </a:t>
            </a:r>
            <a:r>
              <a:rPr lang="pl-PL" sz="2000" dirty="0"/>
              <a:t>zł </a:t>
            </a:r>
          </a:p>
          <a:p>
            <a:r>
              <a:rPr lang="pl-PL" sz="2000" dirty="0"/>
              <a:t>Moduł 4: </a:t>
            </a:r>
          </a:p>
          <a:p>
            <a:pPr marL="400050" lvl="1" indent="0">
              <a:buNone/>
            </a:pPr>
            <a:r>
              <a:rPr lang="pl-PL" sz="2000" b="1" dirty="0"/>
              <a:t>25 podmiotów</a:t>
            </a:r>
            <a:r>
              <a:rPr lang="pl-PL" sz="2000" dirty="0"/>
              <a:t>, kwota dofinansowania: </a:t>
            </a:r>
            <a:r>
              <a:rPr lang="pl-PL" sz="2000" b="1" dirty="0"/>
              <a:t>1 114 140,00 </a:t>
            </a:r>
            <a:r>
              <a:rPr lang="pl-PL" sz="2000" dirty="0"/>
              <a:t>zł </a:t>
            </a:r>
          </a:p>
        </p:txBody>
      </p:sp>
    </p:spTree>
    <p:extLst>
      <p:ext uri="{BB962C8B-B14F-4D97-AF65-F5344CB8AC3E}">
        <p14:creationId xmlns:p14="http://schemas.microsoft.com/office/powerpoint/2010/main" val="168525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93EBEC-977D-4C55-A2DB-BD341C777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/>
              <a:t>Dziękujemy za uwagę,</a:t>
            </a:r>
            <a:br>
              <a:rPr lang="pl-PL" sz="4000" dirty="0"/>
            </a:br>
            <a:r>
              <a:rPr lang="pl-PL" sz="4000" dirty="0"/>
              <a:t> i zachęcamy do składania ofert</a:t>
            </a:r>
            <a:r>
              <a:rPr lang="pl-PL" sz="4000" dirty="0">
                <a:sym typeface="Wingdings" panose="05000000000000000000" pitchFamily="2" charset="2"/>
              </a:rPr>
              <a:t></a:t>
            </a:r>
            <a:endParaRPr lang="pl-PL" sz="4000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A45B7707-AC63-47D0-AC1C-5FE1C10295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9578" y="2153120"/>
            <a:ext cx="4220731" cy="4220731"/>
          </a:xfrm>
        </p:spPr>
      </p:pic>
    </p:spTree>
    <p:extLst>
      <p:ext uri="{BB962C8B-B14F-4D97-AF65-F5344CB8AC3E}">
        <p14:creationId xmlns:p14="http://schemas.microsoft.com/office/powerpoint/2010/main" val="103528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2EDFAD-739B-4044-80E7-E3A358CCF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483444" cy="91162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            Cel Programu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A8E6D7-B19F-4359-BDF2-32AFF6CB1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52632"/>
            <a:ext cx="8483444" cy="3684140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/>
              <a:t>Zwiększenie dostępności terytorialnej i finansowej miejsc opieki w żłobkach, klubach dziecięcych i u dziennych opiekunów dla wszystkich dzieci, w tym dzieci niepełnosprawnych oraz wymagających szczególnej opieki, a także podwyższenie standardów opieki.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/>
            <a:r>
              <a:rPr lang="pl-PL" sz="2400" dirty="0"/>
              <a:t>Wzrost dostępności miejsc opieki przyczynia się nie tylko do zwiększenia odsetka dzieci objętych opieką, ale także umożliwia łączenie życia zawodowego z rodzinnym </a:t>
            </a:r>
            <a:br>
              <a:rPr lang="pl-PL" sz="2400" dirty="0"/>
            </a:br>
            <a:r>
              <a:rPr lang="pl-PL" sz="2400" dirty="0"/>
              <a:t>i pozwala na zwiększenie zatrudnienia, zwłaszcza kobiet.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0498082-1842-446E-AE7E-D98751C387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1324" y="67112"/>
            <a:ext cx="3128001" cy="168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23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D88D80-381F-45B8-A0D8-4F2B238CA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131" y="155575"/>
            <a:ext cx="8596668" cy="1058083"/>
          </a:xfrm>
        </p:spPr>
        <p:txBody>
          <a:bodyPr>
            <a:normAutofit/>
          </a:bodyPr>
          <a:lstStyle/>
          <a:p>
            <a:pPr algn="ctr"/>
            <a:r>
              <a:rPr lang="pl-PL" sz="2400" dirty="0">
                <a:solidFill>
                  <a:schemeClr val="accent2">
                    <a:lumMod val="50000"/>
                  </a:schemeClr>
                </a:solidFill>
              </a:rPr>
              <a:t>Żłobki i kluby dziecięce w województwie świętokrzyskim </a:t>
            </a:r>
          </a:p>
        </p:txBody>
      </p:sp>
      <p:pic>
        <p:nvPicPr>
          <p:cNvPr id="6" name="Symbol zastępczy zawartości 5">
            <a:extLst>
              <a:ext uri="{FF2B5EF4-FFF2-40B4-BE49-F238E27FC236}">
                <a16:creationId xmlns:a16="http://schemas.microsoft.com/office/drawing/2014/main" id="{DB83D10C-0C02-4996-8306-FB5A89E0F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7622" y="624186"/>
            <a:ext cx="7222921" cy="6158049"/>
          </a:xfrm>
        </p:spPr>
      </p:pic>
    </p:spTree>
    <p:extLst>
      <p:ext uri="{BB962C8B-B14F-4D97-AF65-F5344CB8AC3E}">
        <p14:creationId xmlns:p14="http://schemas.microsoft.com/office/powerpoint/2010/main" val="3515570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4F9D49-BD19-4CE6-B976-75C81DFAE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59966"/>
            <a:ext cx="8383539" cy="984309"/>
          </a:xfrm>
        </p:spPr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Adresaci Programu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2FC3C7-F9B0-4630-8E1D-FAD738B92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517" y="1593909"/>
            <a:ext cx="9162952" cy="4374629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/>
              <a:t>1. Jednostki samorządu terytorialnego (</a:t>
            </a:r>
            <a:r>
              <a:rPr lang="pl-PL" sz="2400" b="1" dirty="0" err="1"/>
              <a:t>jst</a:t>
            </a:r>
            <a:r>
              <a:rPr lang="pl-PL" sz="2400" b="1" dirty="0"/>
              <a:t>): </a:t>
            </a:r>
            <a:r>
              <a:rPr lang="pl-PL" sz="2400" dirty="0"/>
              <a:t>gmin, powiatów, województw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2. Podmioty inne niż </a:t>
            </a:r>
            <a:r>
              <a:rPr lang="pl-PL" sz="2400" b="1" dirty="0" err="1"/>
              <a:t>jst</a:t>
            </a:r>
            <a:r>
              <a:rPr lang="pl-PL" sz="2400" b="1" dirty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/>
              <a:t>osoby fizyczne, w tym pracodawcy oraz osoby współpracujące z pracodawcami,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l-PL" sz="2400" dirty="0"/>
              <a:t>osoby prawne i jednostki organizacyjne nieposiadające osobowości prawnej, w tym uczelnie i współpracujące z nimi podmioty oraz pracodawcy i współpracujące z nimi podmioty</a:t>
            </a:r>
            <a:r>
              <a:rPr lang="pl-PL" dirty="0"/>
              <a:t>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017776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5684C-6B70-44DF-B3B7-A0C117D12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51" y="2941740"/>
            <a:ext cx="8596668" cy="81652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Środki przeznaczone na realizację </a:t>
            </a:r>
            <a:br>
              <a:rPr lang="pl-PL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pl-PL" dirty="0">
                <a:solidFill>
                  <a:schemeClr val="accent2">
                    <a:lumMod val="50000"/>
                  </a:schemeClr>
                </a:solidFill>
              </a:rPr>
            </a:b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769264-237D-44D3-8E44-573EAFBD5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48193"/>
            <a:ext cx="9053896" cy="8930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dirty="0"/>
              <a:t>Dzieci w wieku do ukończenia 3. roku życia (lub 4. roku życia, w przypadku gdy niemożliwe lub utrudnione jest objęcie dziecka wychowaniem przedszkolnym), w tym dzieci niepełnosprawne lub wymagające szczególnej opieki.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endParaRPr lang="pl-PL" sz="2000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95657D64-06C6-498E-BA0D-1D13E300D146}"/>
              </a:ext>
            </a:extLst>
          </p:cNvPr>
          <p:cNvSpPr txBox="1">
            <a:spLocks/>
          </p:cNvSpPr>
          <p:nvPr/>
        </p:nvSpPr>
        <p:spPr>
          <a:xfrm>
            <a:off x="815351" y="526865"/>
            <a:ext cx="8596668" cy="1294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Grupa docelowa</a:t>
            </a:r>
          </a:p>
        </p:txBody>
      </p:sp>
      <p:sp>
        <p:nvSpPr>
          <p:cNvPr id="7" name="Symbol zastępczy zawartości 2">
            <a:extLst>
              <a:ext uri="{FF2B5EF4-FFF2-40B4-BE49-F238E27FC236}">
                <a16:creationId xmlns:a16="http://schemas.microsoft.com/office/drawing/2014/main" id="{4A4CF5F2-6C12-46B9-8B92-671F3DFEC39C}"/>
              </a:ext>
            </a:extLst>
          </p:cNvPr>
          <p:cNvSpPr txBox="1">
            <a:spLocks/>
          </p:cNvSpPr>
          <p:nvPr/>
        </p:nvSpPr>
        <p:spPr>
          <a:xfrm>
            <a:off x="677333" y="3812309"/>
            <a:ext cx="9053896" cy="8930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charset="2"/>
              <a:buNone/>
            </a:pPr>
            <a:endParaRPr lang="pl-PL" sz="2000" dirty="0"/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7E309C35-0F16-41CC-8BA5-700B82D46F05}"/>
              </a:ext>
            </a:extLst>
          </p:cNvPr>
          <p:cNvSpPr txBox="1">
            <a:spLocks/>
          </p:cNvSpPr>
          <p:nvPr/>
        </p:nvSpPr>
        <p:spPr>
          <a:xfrm>
            <a:off x="815350" y="3656625"/>
            <a:ext cx="8655819" cy="2552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000" dirty="0"/>
              <a:t>Na Program przeznaczono 450 mln zł z dwóch źródeł: </a:t>
            </a:r>
          </a:p>
          <a:p>
            <a:pPr algn="just">
              <a:buFontTx/>
              <a:buChar char="-"/>
            </a:pPr>
            <a:r>
              <a:rPr lang="pl-PL" sz="2000" dirty="0"/>
              <a:t>środków budżetu państwa;</a:t>
            </a:r>
          </a:p>
          <a:p>
            <a:pPr algn="just">
              <a:buFontTx/>
              <a:buChar char="-"/>
            </a:pPr>
            <a:r>
              <a:rPr lang="pl-PL" sz="2000" dirty="0"/>
              <a:t>środków Funduszu Pracy (łącznie  do 450 mln zł).</a:t>
            </a:r>
          </a:p>
          <a:p>
            <a:pPr marL="0" indent="0" algn="just">
              <a:buNone/>
            </a:pPr>
            <a:r>
              <a:rPr lang="pl-PL" sz="2000" dirty="0"/>
              <a:t>Udział tych funduszy w dofinansowaniu złożonej oferty wynosi nie więcej niż 80% wartości kosztów realizacji zadania, wymagany jest wkład własny podmiotu w wysokości 20%.</a:t>
            </a:r>
          </a:p>
        </p:txBody>
      </p:sp>
    </p:spTree>
    <p:extLst>
      <p:ext uri="{BB962C8B-B14F-4D97-AF65-F5344CB8AC3E}">
        <p14:creationId xmlns:p14="http://schemas.microsoft.com/office/powerpoint/2010/main" val="379464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5484B8-1A6F-4F02-92AB-F7193D6E7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40822"/>
            <a:ext cx="8596668" cy="789709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solidFill>
                  <a:schemeClr val="accent2">
                    <a:lumMod val="50000"/>
                  </a:schemeClr>
                </a:solidFill>
              </a:rPr>
              <a:t>Obszar wsparcia </a:t>
            </a:r>
            <a:endParaRPr lang="pl-PL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89D339-9A4F-429C-BBEE-27110AA9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1724"/>
            <a:ext cx="8596668" cy="4954385"/>
          </a:xfrm>
        </p:spPr>
        <p:txBody>
          <a:bodyPr>
            <a:normAutofit fontScale="92500" lnSpcReduction="10000"/>
          </a:bodyPr>
          <a:lstStyle/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Moduł 1 - dla </a:t>
            </a:r>
            <a:r>
              <a:rPr lang="pl-PL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jst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br>
              <a:rPr lang="pl-PL" sz="2400" dirty="0"/>
            </a:br>
            <a:r>
              <a:rPr lang="pl-PL" sz="2400" dirty="0"/>
              <a:t>Dofinansowanie do utworzenia w 2021 r. miejsc opieki nad dziećmi w wieku do lat 3 (w tym miejsc dla dzieci niepełnosprawnych lub wymagających szczególnej opieki.) oraz ich funkcjonowania bądź też samo utworzenie nowych miejsc.</a:t>
            </a:r>
          </a:p>
          <a:p>
            <a:pPr marL="0" indent="0" algn="just">
              <a:buNone/>
            </a:pPr>
            <a:endParaRPr lang="pl-PL" sz="2400" dirty="0"/>
          </a:p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Moduł 2 - dla </a:t>
            </a:r>
            <a:r>
              <a:rPr lang="pl-PL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jst</a:t>
            </a:r>
            <a:endParaRPr lang="pl-P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br>
              <a:rPr lang="pl-PL" sz="2400" dirty="0"/>
            </a:br>
            <a:r>
              <a:rPr lang="pl-PL" sz="2400" dirty="0"/>
              <a:t>Dofinansowanie do funkcjonowania miejsc opieki nad dziećmi w wieku do lat 3 utworzonych przez jednostki samorządu terytorialnego z udziałem wcześniejszych edycji programu "MALUCH+" (również edycji 2020), w tym miejsc dla dzieci niepełnosprawnych lub wymagających szczególnej opieki.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792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64BA0B-2523-4C9A-A4AD-1EEF1A4A4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31026"/>
            <a:ext cx="8596668" cy="4754880"/>
          </a:xfrm>
        </p:spPr>
        <p:txBody>
          <a:bodyPr>
            <a:normAutofit lnSpcReduction="10000"/>
          </a:bodyPr>
          <a:lstStyle/>
          <a:p>
            <a:r>
              <a:rPr lang="pl-PL" sz="2400" b="1" dirty="0"/>
              <a:t>Moduł 3- dla podmiotów innych niż </a:t>
            </a:r>
            <a:r>
              <a:rPr lang="pl-PL" sz="2400" b="1" dirty="0" err="1"/>
              <a:t>jst</a:t>
            </a:r>
            <a:endParaRPr lang="pl-PL" sz="2400" b="1" dirty="0"/>
          </a:p>
          <a:p>
            <a:pPr marL="0" indent="0">
              <a:buNone/>
            </a:pPr>
            <a:br>
              <a:rPr lang="pl-PL" sz="2400" dirty="0"/>
            </a:br>
            <a:r>
              <a:rPr lang="pl-PL" sz="2400" dirty="0"/>
              <a:t>Dofinansowanie do tworzenia w 2021 r. miejsc opieki nad dziećmi w wieku do lat 3 (w tym dla dzieci niepełnosprawnych lub wymagających szczególnej opieki) oraz ich funkcjonowania.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Moduł 4- dla podmiotów innych niż </a:t>
            </a:r>
            <a:r>
              <a:rPr lang="pl-PL" sz="2400" b="1" dirty="0" err="1"/>
              <a:t>jst</a:t>
            </a:r>
            <a:endParaRPr lang="pl-PL" sz="2400" b="1" dirty="0"/>
          </a:p>
          <a:p>
            <a:pPr marL="0" indent="0">
              <a:buNone/>
            </a:pPr>
            <a:br>
              <a:rPr lang="pl-PL" sz="2400" dirty="0"/>
            </a:br>
            <a:r>
              <a:rPr lang="pl-PL" sz="2400" dirty="0"/>
              <a:t>Dofinansowanie do funkcjonowania miejsc opieki nad dziećmi w wieku do lat 3 (w tym dla dzieci niepełnosprawnych lub wymagających szczególnej opieki). </a:t>
            </a:r>
          </a:p>
          <a:p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185484B8-1A6F-4F02-92AB-F7193D6E7412}"/>
              </a:ext>
            </a:extLst>
          </p:cNvPr>
          <p:cNvSpPr txBox="1">
            <a:spLocks/>
          </p:cNvSpPr>
          <p:nvPr/>
        </p:nvSpPr>
        <p:spPr>
          <a:xfrm>
            <a:off x="677334" y="340822"/>
            <a:ext cx="8596668" cy="7897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sz="3200" b="1" dirty="0">
                <a:solidFill>
                  <a:schemeClr val="accent2">
                    <a:lumMod val="50000"/>
                  </a:schemeClr>
                </a:solidFill>
              </a:rPr>
              <a:t>Obszar wsparcia </a:t>
            </a:r>
            <a:endParaRPr lang="pl-PL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1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F1C154-5D59-4C21-9923-85A284636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09847"/>
            <a:ext cx="8596668" cy="67887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W</a:t>
            </a:r>
            <a:r>
              <a:rPr lang="x-none" b="1" dirty="0">
                <a:solidFill>
                  <a:schemeClr val="accent2">
                    <a:lumMod val="50000"/>
                  </a:schemeClr>
                </a:solidFill>
              </a:rPr>
              <a:t>ysokość dofinansowania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A44C68-63E5-4F20-A52C-90C4DD12E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0859"/>
            <a:ext cx="8596668" cy="4370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u="sng" dirty="0"/>
              <a:t>MODUŁ 1a </a:t>
            </a:r>
            <a:endParaRPr lang="pl-PL" sz="2200" dirty="0"/>
          </a:p>
          <a:p>
            <a:pPr lvl="0"/>
            <a:r>
              <a:rPr lang="pl-PL" sz="2200" dirty="0"/>
              <a:t>w przypadku wydatków na tworzenie miejsc:</a:t>
            </a:r>
          </a:p>
          <a:p>
            <a:pPr lvl="1"/>
            <a:r>
              <a:rPr lang="pl-PL" sz="2200" dirty="0"/>
              <a:t>nie więcej niż 33 000 zł na 1 nowo tworzone miejsce w żłobku lub klubie dziecięcym,</a:t>
            </a:r>
          </a:p>
          <a:p>
            <a:pPr lvl="1"/>
            <a:r>
              <a:rPr lang="pl-PL" sz="2200" dirty="0"/>
              <a:t>nie więcej niż 5 000 zł na 1 nowo tworzone miejsce u dziennego opiekuna;</a:t>
            </a:r>
          </a:p>
          <a:p>
            <a:pPr lvl="0" algn="just"/>
            <a:r>
              <a:rPr lang="pl-PL" sz="2200" dirty="0"/>
              <a:t>w przypadku wydatków na funkcjonowanie miejsc </a:t>
            </a:r>
            <a:r>
              <a:rPr lang="pl-PL" sz="2200" dirty="0">
                <a:sym typeface="Symbol" panose="05050102010706020507" pitchFamily="18" charset="2"/>
              </a:rPr>
              <a:t></a:t>
            </a:r>
            <a:r>
              <a:rPr lang="pl-PL" sz="2200" dirty="0"/>
              <a:t> kwota dofinansowania zostanie określona na etapie rozstrzygnięcia konkursu, przy czym w przypadku miejsc dla dzieci niepełnosprawnych lub wymagających szczególnej opieki – </a:t>
            </a:r>
            <a:br>
              <a:rPr lang="pl-PL" sz="2200" dirty="0"/>
            </a:br>
            <a:r>
              <a:rPr lang="pl-PL" sz="2200" dirty="0"/>
              <a:t>ww. kwota zostanie odpowiednio zwiększona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65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25897E-7039-43B0-B5D7-66B96B251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8625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accent2">
                    <a:lumMod val="50000"/>
                  </a:schemeClr>
                </a:solidFill>
              </a:rPr>
              <a:t>W</a:t>
            </a:r>
            <a:r>
              <a:rPr lang="x-none" b="1" dirty="0">
                <a:solidFill>
                  <a:schemeClr val="accent2">
                    <a:lumMod val="50000"/>
                  </a:schemeClr>
                </a:solidFill>
              </a:rPr>
              <a:t>ysokość dofinansowania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D8CF6C-5215-43B6-B450-30C03ABF6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4351"/>
            <a:ext cx="8596668" cy="44140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200" b="1" u="sng" dirty="0"/>
              <a:t>MODUŁ 1b</a:t>
            </a:r>
            <a:endParaRPr lang="pl-PL" sz="2200" dirty="0"/>
          </a:p>
          <a:p>
            <a:pPr lvl="0" algn="just"/>
            <a:r>
              <a:rPr lang="pl-PL" sz="2200" dirty="0"/>
              <a:t>w przypadku wydatków na tworzenie miejsc:</a:t>
            </a:r>
          </a:p>
          <a:p>
            <a:pPr lvl="1" algn="just"/>
            <a:r>
              <a:rPr lang="pl-PL" sz="2200" dirty="0"/>
              <a:t>nie więcej niż 30 000 zł na 1 nowo tworzone miejsce </a:t>
            </a:r>
            <a:br>
              <a:rPr lang="pl-PL" sz="2200" dirty="0"/>
            </a:br>
            <a:r>
              <a:rPr lang="pl-PL" sz="2200" dirty="0"/>
              <a:t>w żłobku lub klubie dziecięcym </a:t>
            </a:r>
          </a:p>
          <a:p>
            <a:pPr lvl="1" algn="just"/>
            <a:r>
              <a:rPr lang="pl-PL" sz="2200" dirty="0"/>
              <a:t>nie więcej niż 5 000 zł na 1 nowo tworzone miejsce </a:t>
            </a:r>
            <a:br>
              <a:rPr lang="pl-PL" sz="2200" dirty="0"/>
            </a:br>
            <a:r>
              <a:rPr lang="pl-PL" sz="2200" dirty="0"/>
              <a:t>u dziennego opiekuna;</a:t>
            </a:r>
          </a:p>
          <a:p>
            <a:pPr lvl="0" algn="just"/>
            <a:r>
              <a:rPr lang="pl-PL" sz="2200" dirty="0"/>
              <a:t>w przypadku wydatków na funkcjonowanie miejsc </a:t>
            </a:r>
            <a:r>
              <a:rPr lang="pl-PL" sz="2200" dirty="0">
                <a:sym typeface="Symbol" panose="05050102010706020507" pitchFamily="18" charset="2"/>
              </a:rPr>
              <a:t></a:t>
            </a:r>
            <a:r>
              <a:rPr lang="pl-PL" sz="2200" dirty="0"/>
              <a:t> kwota dofinansowania zostanie określona na etapie rozstrzygnięcia konkursu, przy czym w przypadku miejsc dla dzieci niepełnosprawnych lub wymagających szczególnej opieki – </a:t>
            </a:r>
            <a:br>
              <a:rPr lang="pl-PL" sz="2200" dirty="0"/>
            </a:br>
            <a:r>
              <a:rPr lang="pl-PL" sz="2200" dirty="0"/>
              <a:t>ww. kwota zostanie odpowiednio zwiększona.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937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716</Words>
  <Application>Microsoft Office PowerPoint</Application>
  <PresentationFormat>Panoramiczny</PresentationFormat>
  <Paragraphs>93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Trebuchet MS</vt:lpstr>
      <vt:lpstr>Wingdings</vt:lpstr>
      <vt:lpstr>Wingdings 3</vt:lpstr>
      <vt:lpstr>Faseta</vt:lpstr>
      <vt:lpstr>  Resortowy program rozwoju instytucji opieki nad dziećmi do lat 3  Maluch+2021</vt:lpstr>
      <vt:lpstr>            Cel Programu</vt:lpstr>
      <vt:lpstr>Żłobki i kluby dziecięce w województwie świętokrzyskim </vt:lpstr>
      <vt:lpstr>Adresaci Programu</vt:lpstr>
      <vt:lpstr>Środki przeznaczone na realizację     </vt:lpstr>
      <vt:lpstr>Obszar wsparcia </vt:lpstr>
      <vt:lpstr>Prezentacja programu PowerPoint</vt:lpstr>
      <vt:lpstr>Wysokość dofinansowania </vt:lpstr>
      <vt:lpstr>Wysokość dofinansowania</vt:lpstr>
      <vt:lpstr>Wysokość dofinansowania</vt:lpstr>
      <vt:lpstr>Wysokość dofinansowania</vt:lpstr>
      <vt:lpstr>Prezentacja programu PowerPoint</vt:lpstr>
      <vt:lpstr>Termin składania ofert</vt:lpstr>
      <vt:lpstr>Zasady składania ofert </vt:lpstr>
      <vt:lpstr>Prezentacja programu PowerPoint</vt:lpstr>
      <vt:lpstr>Realizacja zadania informacje ogólne </vt:lpstr>
      <vt:lpstr>Beneficjenci w 2020 r.</vt:lpstr>
      <vt:lpstr>Dziękujemy za uwagę,  i zachęcamy do składania ofert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Resortowy program rozwoju instytucji opieki nad dziećmi do lat 3  Maluch+2021</dc:title>
  <dc:creator>Horbanowicz, Marta</dc:creator>
  <cp:lastModifiedBy>Horbanowicz, Marta</cp:lastModifiedBy>
  <cp:revision>44</cp:revision>
  <dcterms:created xsi:type="dcterms:W3CDTF">2020-08-05T10:18:27Z</dcterms:created>
  <dcterms:modified xsi:type="dcterms:W3CDTF">2020-08-13T07:45:21Z</dcterms:modified>
</cp:coreProperties>
</file>